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4414d408-97c7-4b0e-ee6f-8424d7f1ee75}">
          <p14:sldIdLst>
            <p14:sldId id="256"/>
          </p14:sldIdLst>
        </p14:section>
        <p14:section name="Why Connect" id="{47670002-9a0e-fd1c-e917-833846690967}">
          <p14:sldIdLst>
            <p14:sldId id="257"/>
          </p14:sldIdLst>
        </p14:section>
        <p14:section name="Any device, any setting" id="{231d6e61-fbfb-5127-a4e3-5d1fed6b0405}">
          <p14:sldIdLst>
            <p14:sldId id="258"/>
            <p14:sldId id="259"/>
            <p14:sldId id="260"/>
          </p14:sldIdLst>
        </p14:section>
        <p14:section name="Proof" id="{98c34fa1-927f-b253-360a-77f52aec8aa6}">
          <p14:sldIdLst>
            <p14:sldId id="261"/>
          </p14:sldIdLst>
        </p14:section>
        <p14:section name="Engagement Assessment" id="{84d4e1ca-7e99-ab3a-a7c9-c68e10c4a14a}">
          <p14:sldIdLst>
            <p14:sldId id="262"/>
            <p14:sldId id="263"/>
          </p14:sldIdLst>
        </p14:section>
        <p14:section name="Reporting" id="{5ccfe79c-a186-e971-4adc-95d9d96d99ec}">
          <p14:sldIdLst>
            <p14:sldId id="264"/>
          </p14:sldIdLst>
        </p14:section>
        <p14:section name="Next steps" id="{633eda12-52aa-9cd3-5a06-396ee8dc455b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Connect, by Hopeful Aging. Engagement is the doorway. Connection is the destination.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the video. In It’s Your Choice, the leader reads the question, each player votes on their own tablet, and the group result appears on every screen at 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14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100" b="1" spc="300" kern="0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41E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video" Target="../media/media-5-1.mp4"/><Relationship Id="rId2" Type="http://schemas.microsoft.com/office/2007/relationships/media" Target="../media/media-5-1.mp4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g"/><Relationship Id="rId5" Type="http://schemas.openxmlformats.org/officeDocument/2006/relationships/image" Target="../media/image-7-5.jpg"/><Relationship Id="rId6" Type="http://schemas.openxmlformats.org/officeDocument/2006/relationships/image" Target="../media/image-7-6.jp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theconnectapp.com/demo" TargetMode="External"/><Relationship Id="rId1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Connect, by Hopeful Ag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048" y="566928"/>
            <a:ext cx="3383280" cy="1089116"/>
          </a:xfrm>
          <a:prstGeom prst="rect">
            <a:avLst/>
          </a:prstGeom>
        </p:spPr>
      </p:pic>
      <p:sp>
        <p:nvSpPr>
          <p:cNvPr id="3" name="Tagline"/>
          <p:cNvSpPr txBox="1"/>
          <p:nvPr/>
        </p:nvSpPr>
        <p:spPr>
          <a:xfrm>
            <a:off x="548640" y="1783080"/>
            <a:ext cx="42976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Engagement is the doorway.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</a:rPr>
              <a:t>Connection is the destination.</a:t>
            </a:r>
            <a:endParaRPr lang="en-US" sz="2600" dirty="0"/>
          </a:p>
        </p:txBody>
      </p:sp>
      <p:sp>
        <p:nvSpPr>
          <p:cNvPr id="4" name="Intro"/>
          <p:cNvSpPr txBox="1"/>
          <p:nvPr/>
        </p:nvSpPr>
        <p:spPr>
          <a:xfrm>
            <a:off x="548640" y="3584448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An engagement platform that brings people living with dementia together through conversation, active participation, and genuine human connection.</a:t>
            </a:r>
            <a:endParaRPr lang="en-US" sz="1400" dirty="0"/>
          </a:p>
        </p:txBody>
      </p:sp>
      <p:sp>
        <p:nvSpPr>
          <p:cNvPr id="5" name="Shape purple"/>
          <p:cNvSpPr/>
          <p:nvPr/>
        </p:nvSpPr>
        <p:spPr>
          <a:xfrm>
            <a:off x="5440680" y="566928"/>
            <a:ext cx="3383280" cy="33832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Shape blue"/>
          <p:cNvSpPr/>
          <p:nvPr/>
        </p:nvSpPr>
        <p:spPr>
          <a:xfrm>
            <a:off x="4800600" y="1143000"/>
            <a:ext cx="3383280" cy="3383280"/>
          </a:xfrm>
          <a:prstGeom prst="ellipse">
            <a:avLst/>
          </a:prstGeom>
          <a:solidFill>
            <a:srgbClr val="34A4FF">
              <a:alpha val="85000"/>
            </a:srgbClr>
          </a:solidFill>
          <a:ln/>
        </p:spPr>
      </p:sp>
      <p:pic>
        <p:nvPicPr>
          <p:cNvPr id="7" name="Hero photo" descr="Four older adults laughing together around a table with tablets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120640" y="868680"/>
            <a:ext cx="3383280" cy="3383280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WHY CONNECT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What makes Connect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different?</a:t>
            </a:r>
            <a:endParaRPr lang="en-US" sz="2800" dirty="0"/>
          </a:p>
        </p:txBody>
      </p:sp>
      <p:sp>
        <p:nvSpPr>
          <p:cNvPr id="4" name="Card 1"/>
          <p:cNvSpPr/>
          <p:nvPr/>
        </p:nvSpPr>
        <p:spPr>
          <a:xfrm>
            <a:off x="548640" y="1417320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5" name="Icon circle 1"/>
          <p:cNvSpPr/>
          <p:nvPr/>
        </p:nvSpPr>
        <p:spPr>
          <a:xfrm>
            <a:off x="731520" y="1581912"/>
            <a:ext cx="420624" cy="420624"/>
          </a:xfrm>
          <a:prstGeom prst="ellipse">
            <a:avLst/>
          </a:prstGeom>
          <a:solidFill>
            <a:srgbClr val="3E8BFF">
              <a:alpha val="22000"/>
            </a:srgbClr>
          </a:solidFill>
          <a:ln/>
        </p:spPr>
      </p:sp>
      <p:pic>
        <p:nvPicPr>
          <p:cNvPr id="6" name="Icon 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682496"/>
            <a:ext cx="219456" cy="21945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" y="207568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Active connection for everyone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478024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Failure-free activities for every stage of dementia, including the people traditional programs leave behind.</a:t>
            </a:r>
            <a:endParaRPr lang="en-US" sz="1000" dirty="0"/>
          </a:p>
        </p:txBody>
      </p:sp>
      <p:sp>
        <p:nvSpPr>
          <p:cNvPr id="9" name="Card 2"/>
          <p:cNvSpPr/>
          <p:nvPr/>
        </p:nvSpPr>
        <p:spPr>
          <a:xfrm>
            <a:off x="3273552" y="1417320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0" name="Icon circle 2"/>
          <p:cNvSpPr/>
          <p:nvPr/>
        </p:nvSpPr>
        <p:spPr>
          <a:xfrm>
            <a:off x="3456432" y="1581912"/>
            <a:ext cx="420624" cy="420624"/>
          </a:xfrm>
          <a:prstGeom prst="ellipse">
            <a:avLst/>
          </a:prstGeom>
          <a:solidFill>
            <a:srgbClr val="A446FF">
              <a:alpha val="22000"/>
            </a:srgbClr>
          </a:solidFill>
          <a:ln/>
        </p:spPr>
      </p:sp>
      <p:pic>
        <p:nvPicPr>
          <p:cNvPr id="11" name="Icon 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7016" y="1682496"/>
            <a:ext cx="219456" cy="21945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56432" y="207568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Connection, proven through research</a:t>
            </a:r>
            <a:endParaRPr lang="en-US" sz="1150" dirty="0"/>
          </a:p>
        </p:txBody>
      </p:sp>
      <p:sp>
        <p:nvSpPr>
          <p:cNvPr id="13" name="Text 9"/>
          <p:cNvSpPr txBox="1"/>
          <p:nvPr/>
        </p:nvSpPr>
        <p:spPr>
          <a:xfrm>
            <a:off x="3456432" y="2478024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Validated in a three-year, NIH-funded randomized controlled trial with a control group.</a:t>
            </a:r>
            <a:endParaRPr lang="en-US" sz="1000" dirty="0"/>
          </a:p>
        </p:txBody>
      </p:sp>
      <p:sp>
        <p:nvSpPr>
          <p:cNvPr id="14" name="Card 3"/>
          <p:cNvSpPr/>
          <p:nvPr/>
        </p:nvSpPr>
        <p:spPr>
          <a:xfrm>
            <a:off x="5998464" y="1417320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5" name="Icon circle 3"/>
          <p:cNvSpPr/>
          <p:nvPr/>
        </p:nvSpPr>
        <p:spPr>
          <a:xfrm>
            <a:off x="6181344" y="1581912"/>
            <a:ext cx="420624" cy="420624"/>
          </a:xfrm>
          <a:prstGeom prst="ellipse">
            <a:avLst/>
          </a:prstGeom>
          <a:solidFill>
            <a:srgbClr val="FF9A00">
              <a:alpha val="22000"/>
            </a:srgbClr>
          </a:solidFill>
          <a:ln/>
        </p:spPr>
      </p:sp>
      <p:pic>
        <p:nvPicPr>
          <p:cNvPr id="16" name="Icon 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928" y="1682496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181344" y="2075688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Connection you can see</a:t>
            </a:r>
            <a:endParaRPr lang="en-US" sz="1150" dirty="0"/>
          </a:p>
        </p:txBody>
      </p:sp>
      <p:sp>
        <p:nvSpPr>
          <p:cNvPr id="18" name="Text 13"/>
          <p:cNvSpPr txBox="1"/>
          <p:nvPr/>
        </p:nvSpPr>
        <p:spPr>
          <a:xfrm>
            <a:off x="6181344" y="2478024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Staff track engagement participant by participant: who is connecting, and who we haven’t reached yet.</a:t>
            </a:r>
            <a:endParaRPr lang="en-US" sz="1000" dirty="0"/>
          </a:p>
        </p:txBody>
      </p:sp>
      <p:sp>
        <p:nvSpPr>
          <p:cNvPr id="19" name="Card 4"/>
          <p:cNvSpPr/>
          <p:nvPr/>
        </p:nvSpPr>
        <p:spPr>
          <a:xfrm>
            <a:off x="548640" y="3136392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20" name="Icon circle 4"/>
          <p:cNvSpPr/>
          <p:nvPr/>
        </p:nvSpPr>
        <p:spPr>
          <a:xfrm>
            <a:off x="731520" y="3300984"/>
            <a:ext cx="420624" cy="420624"/>
          </a:xfrm>
          <a:prstGeom prst="ellipse">
            <a:avLst/>
          </a:prstGeom>
          <a:solidFill>
            <a:srgbClr val="73D2FF">
              <a:alpha val="22000"/>
            </a:srgbClr>
          </a:solidFill>
          <a:ln/>
        </p:spPr>
      </p:sp>
      <p:pic>
        <p:nvPicPr>
          <p:cNvPr id="21" name="Icon 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" y="3401568"/>
            <a:ext cx="219456" cy="219456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731520" y="37947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Connection as a philosophy</a:t>
            </a:r>
            <a:endParaRPr lang="en-US" sz="1150" dirty="0"/>
          </a:p>
        </p:txBody>
      </p:sp>
      <p:sp>
        <p:nvSpPr>
          <p:cNvPr id="23" name="Text 17"/>
          <p:cNvSpPr txBox="1"/>
          <p:nvPr/>
        </p:nvSpPr>
        <p:spPr>
          <a:xfrm>
            <a:off x="731520" y="41970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Built on Dr. John Zeisel’s I’m Still Here approach and 30 years of research.</a:t>
            </a:r>
            <a:endParaRPr lang="en-US" sz="1000" dirty="0"/>
          </a:p>
        </p:txBody>
      </p:sp>
      <p:sp>
        <p:nvSpPr>
          <p:cNvPr id="24" name="Card 5"/>
          <p:cNvSpPr/>
          <p:nvPr/>
        </p:nvSpPr>
        <p:spPr>
          <a:xfrm>
            <a:off x="3273552" y="3136392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25" name="Icon circle 5"/>
          <p:cNvSpPr/>
          <p:nvPr/>
        </p:nvSpPr>
        <p:spPr>
          <a:xfrm>
            <a:off x="3456432" y="3300984"/>
            <a:ext cx="420624" cy="420624"/>
          </a:xfrm>
          <a:prstGeom prst="ellipse">
            <a:avLst/>
          </a:prstGeom>
          <a:solidFill>
            <a:srgbClr val="A446FF">
              <a:alpha val="22000"/>
            </a:srgbClr>
          </a:solidFill>
          <a:ln/>
        </p:spPr>
      </p:sp>
      <p:pic>
        <p:nvPicPr>
          <p:cNvPr id="26" name="Icon 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016" y="3401568"/>
            <a:ext cx="219456" cy="21945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3456432" y="37947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Connection that compounds</a:t>
            </a:r>
            <a:endParaRPr lang="en-US" sz="1150" dirty="0"/>
          </a:p>
        </p:txBody>
      </p:sp>
      <p:sp>
        <p:nvSpPr>
          <p:cNvPr id="28" name="Text 21"/>
          <p:cNvSpPr txBox="1"/>
          <p:nvPr/>
        </p:nvSpPr>
        <p:spPr>
          <a:xfrm>
            <a:off x="3456432" y="41970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Participants shape, and even lead, activities for their peers.</a:t>
            </a:r>
            <a:endParaRPr lang="en-US" sz="1000" dirty="0"/>
          </a:p>
        </p:txBody>
      </p:sp>
      <p:sp>
        <p:nvSpPr>
          <p:cNvPr id="29" name="Card 6"/>
          <p:cNvSpPr/>
          <p:nvPr/>
        </p:nvSpPr>
        <p:spPr>
          <a:xfrm>
            <a:off x="5998464" y="3136392"/>
            <a:ext cx="2578608" cy="1627632"/>
          </a:xfrm>
          <a:prstGeom prst="roundRect">
            <a:avLst>
              <a:gd name="adj" fmla="val 786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30" name="Icon circle 6"/>
          <p:cNvSpPr/>
          <p:nvPr/>
        </p:nvSpPr>
        <p:spPr>
          <a:xfrm>
            <a:off x="6181344" y="3300984"/>
            <a:ext cx="420624" cy="420624"/>
          </a:xfrm>
          <a:prstGeom prst="ellipse">
            <a:avLst/>
          </a:prstGeom>
          <a:solidFill>
            <a:srgbClr val="FF9A00">
              <a:alpha val="22000"/>
            </a:srgbClr>
          </a:solidFill>
          <a:ln/>
        </p:spPr>
      </p:sp>
      <p:pic>
        <p:nvPicPr>
          <p:cNvPr id="31" name="Icon 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1928" y="3401568"/>
            <a:ext cx="219456" cy="219456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6181344" y="3794760"/>
            <a:ext cx="22128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Personal from day one</a:t>
            </a:r>
            <a:endParaRPr lang="en-US" sz="1150" dirty="0"/>
          </a:p>
        </p:txBody>
      </p:sp>
      <p:sp>
        <p:nvSpPr>
          <p:cNvPr id="33" name="Text 25"/>
          <p:cNvSpPr txBox="1"/>
          <p:nvPr/>
        </p:nvSpPr>
        <p:spPr>
          <a:xfrm>
            <a:off x="6181344" y="4197096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A 5-minute assessment finds the best activities for each participant.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ANY DEVICE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Runs on the screens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you already have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9844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Tablets, computers, Fire TV, and Android TV. Nothing special to buy, and activities can be printed too.</a:t>
            </a:r>
            <a:endParaRPr lang="en-US" sz="1400" dirty="0"/>
          </a:p>
        </p:txBody>
      </p:sp>
      <p:sp>
        <p:nvSpPr>
          <p:cNvPr id="5" name="Device panel"/>
          <p:cNvSpPr/>
          <p:nvPr/>
        </p:nvSpPr>
        <p:spPr>
          <a:xfrm>
            <a:off x="548640" y="1828800"/>
            <a:ext cx="8046720" cy="2788920"/>
          </a:xfrm>
          <a:prstGeom prst="roundRect">
            <a:avLst>
              <a:gd name="adj" fmla="val 4590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pic>
        <p:nvPicPr>
          <p:cNvPr id="6" name="Device Tablet" descr="Table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2103120"/>
            <a:ext cx="1371600" cy="13716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Tablet</a:t>
            </a:r>
            <a:endParaRPr lang="en-US" sz="1600" dirty="0"/>
          </a:p>
        </p:txBody>
      </p:sp>
      <p:pic>
        <p:nvPicPr>
          <p:cNvPr id="8" name="Device Computer" descr="Compute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0360" y="2103120"/>
            <a:ext cx="1371600" cy="137160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65176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Computer</a:t>
            </a:r>
            <a:endParaRPr lang="en-US" sz="1600" dirty="0"/>
          </a:p>
        </p:txBody>
      </p:sp>
      <p:pic>
        <p:nvPicPr>
          <p:cNvPr id="10" name="Device Fire TV" descr="Fire TV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040" y="2103120"/>
            <a:ext cx="1371600" cy="13716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66344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Fire TV</a:t>
            </a:r>
            <a:endParaRPr lang="en-US" sz="1600" dirty="0"/>
          </a:p>
        </p:txBody>
      </p:sp>
      <p:pic>
        <p:nvPicPr>
          <p:cNvPr id="12" name="Device Android TV" descr="Android TV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3720" y="2103120"/>
            <a:ext cx="1371600" cy="13716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675120" y="3657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Android TV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ANY SETTING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One-on-one, or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the whole room</a:t>
            </a:r>
            <a:endParaRPr lang="en-US" sz="2800" dirty="0"/>
          </a:p>
        </p:txBody>
      </p:sp>
      <p:pic>
        <p:nvPicPr>
          <p:cNvPr id="4" name="Photo 1" descr="A care partner and an older man look at a tablet togethe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417320"/>
            <a:ext cx="3931920" cy="245973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98678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One-on-one.</a:t>
            </a:r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 Share a tablet with a care partner, family member, or volunteer. Every activity comes with an easy facilitator guide.</a:t>
            </a:r>
            <a:endParaRPr lang="en-US" sz="1250" dirty="0"/>
          </a:p>
        </p:txBody>
      </p:sp>
      <p:pic>
        <p:nvPicPr>
          <p:cNvPr id="6" name="Photo 2" descr="A staff member leads a group discussing a painting on a large TV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663440" y="1417320"/>
            <a:ext cx="3931920" cy="245973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4663440" y="3986784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Larger groups.</a:t>
            </a:r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 Cast an activity to a TV so everyone can look, talk, and play together.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AUTOSYNC TECHNOLOGY · VIDEO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Everyone on their own tablet,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all in sync</a:t>
            </a:r>
            <a:endParaRPr lang="en-US" sz="2800" dirty="0"/>
          </a:p>
        </p:txBody>
      </p:sp>
      <p:pic>
        <p:nvPicPr>
          <p:cNvPr id="3" name="AutoSync vide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417320" y="1371600"/>
            <a:ext cx="6309360" cy="354787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PROOF BEFORE PROMISES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Proven in a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controlled clinical trial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9844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Compared with standard activities, participants using Connect were more engaged, more attentive, and far more likely to smile and laugh.</a:t>
            </a:r>
            <a:endParaRPr lang="en-US" sz="1400" dirty="0"/>
          </a:p>
        </p:txBody>
      </p:sp>
      <p:sp>
        <p:nvSpPr>
          <p:cNvPr id="5" name="Stat 1"/>
          <p:cNvSpPr/>
          <p:nvPr/>
        </p:nvSpPr>
        <p:spPr>
          <a:xfrm>
            <a:off x="548640" y="2057400"/>
            <a:ext cx="192024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6" name="Stat value 1"/>
          <p:cNvSpPr txBox="1"/>
          <p:nvPr/>
        </p:nvSpPr>
        <p:spPr>
          <a:xfrm>
            <a:off x="749808" y="22860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08CFF"/>
                </a:solidFill>
              </a:rPr>
              <a:t>150%+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749808" y="3081528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more smiling and laughing</a:t>
            </a:r>
            <a:endParaRPr lang="en-US" sz="1250" dirty="0"/>
          </a:p>
        </p:txBody>
      </p:sp>
      <p:sp>
        <p:nvSpPr>
          <p:cNvPr id="8" name="Stat 2"/>
          <p:cNvSpPr/>
          <p:nvPr/>
        </p:nvSpPr>
        <p:spPr>
          <a:xfrm>
            <a:off x="2606040" y="2057400"/>
            <a:ext cx="192024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9" name="Stat value 2"/>
          <p:cNvSpPr txBox="1"/>
          <p:nvPr/>
        </p:nvSpPr>
        <p:spPr>
          <a:xfrm>
            <a:off x="2807208" y="22860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3D2FF"/>
                </a:solidFill>
              </a:rPr>
              <a:t>59%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2807208" y="3081528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more attentive engagement</a:t>
            </a:r>
            <a:endParaRPr lang="en-US" sz="1250" dirty="0"/>
          </a:p>
        </p:txBody>
      </p:sp>
      <p:sp>
        <p:nvSpPr>
          <p:cNvPr id="11" name="Stat 3"/>
          <p:cNvSpPr/>
          <p:nvPr/>
        </p:nvSpPr>
        <p:spPr>
          <a:xfrm>
            <a:off x="4663440" y="2057400"/>
            <a:ext cx="192024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2" name="Stat value 3"/>
          <p:cNvSpPr txBox="1"/>
          <p:nvPr/>
        </p:nvSpPr>
        <p:spPr>
          <a:xfrm>
            <a:off x="4864608" y="22860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B547"/>
                </a:solidFill>
              </a:rPr>
              <a:t>83%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4864608" y="3081528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less distracted behavior</a:t>
            </a:r>
            <a:endParaRPr lang="en-US" sz="1250" dirty="0"/>
          </a:p>
        </p:txBody>
      </p:sp>
      <p:sp>
        <p:nvSpPr>
          <p:cNvPr id="14" name="Stat 4"/>
          <p:cNvSpPr/>
          <p:nvPr/>
        </p:nvSpPr>
        <p:spPr>
          <a:xfrm>
            <a:off x="6720840" y="2057400"/>
            <a:ext cx="1920240" cy="1783080"/>
          </a:xfrm>
          <a:prstGeom prst="roundRect">
            <a:avLst>
              <a:gd name="adj" fmla="val 7179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5" name="Stat value 4"/>
          <p:cNvSpPr txBox="1"/>
          <p:nvPr/>
        </p:nvSpPr>
        <p:spPr>
          <a:xfrm>
            <a:off x="6922008" y="228600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7FB2FF"/>
                </a:solidFill>
              </a:rPr>
              <a:t>94%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6922008" y="3081528"/>
            <a:ext cx="1554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2"/>
                </a:solidFill>
              </a:rPr>
              <a:t>participant satisfaction, and 100% of staff</a:t>
            </a:r>
            <a:endParaRPr lang="en-US" sz="1250" dirty="0"/>
          </a:p>
        </p:txBody>
      </p:sp>
      <p:sp>
        <p:nvSpPr>
          <p:cNvPr id="17" name="Chip 1"/>
          <p:cNvSpPr/>
          <p:nvPr/>
        </p:nvSpPr>
        <p:spPr>
          <a:xfrm>
            <a:off x="548640" y="4114800"/>
            <a:ext cx="3931920" cy="420624"/>
          </a:xfrm>
          <a:prstGeom prst="roundRect">
            <a:avLst>
              <a:gd name="adj" fmla="val 50000"/>
            </a:avLst>
          </a:prstGeom>
          <a:solidFill>
            <a:srgbClr val="73D2FF">
              <a:alpha val="10000"/>
            </a:srgbClr>
          </a:solidFill>
          <a:ln w="9525">
            <a:solidFill>
              <a:srgbClr val="33457A"/>
            </a:solidFill>
            <a:prstDash val="solid"/>
          </a:ln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" y="4215384"/>
            <a:ext cx="219456" cy="219456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005840" y="41148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Three-year, NIH-funded randomized controlled trial</a:t>
            </a:r>
            <a:endParaRPr lang="en-US" sz="1150" dirty="0"/>
          </a:p>
        </p:txBody>
      </p:sp>
      <p:sp>
        <p:nvSpPr>
          <p:cNvPr id="20" name="Chip 2"/>
          <p:cNvSpPr/>
          <p:nvPr/>
        </p:nvSpPr>
        <p:spPr>
          <a:xfrm>
            <a:off x="4617720" y="4114800"/>
            <a:ext cx="3931920" cy="420624"/>
          </a:xfrm>
          <a:prstGeom prst="roundRect">
            <a:avLst>
              <a:gd name="adj" fmla="val 50000"/>
            </a:avLst>
          </a:prstGeom>
          <a:solidFill>
            <a:srgbClr val="73D2FF">
              <a:alpha val="10000"/>
            </a:srgbClr>
          </a:solidFill>
          <a:ln w="9525">
            <a:solidFill>
              <a:srgbClr val="33457A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4024" y="4215384"/>
            <a:ext cx="219456" cy="21945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5074920" y="4114800"/>
            <a:ext cx="33832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Participants living with dementia led sessions for their peers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PERSONAL FROM DAY ONE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The Engagement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Assessment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98448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A simple two-step process to discover how each participant engages, and which Connect activities fit them best.</a:t>
            </a:r>
            <a:endParaRPr lang="en-US" sz="1300" dirty="0"/>
          </a:p>
        </p:txBody>
      </p:sp>
      <p:sp>
        <p:nvSpPr>
          <p:cNvPr id="5" name="Step 1"/>
          <p:cNvSpPr/>
          <p:nvPr/>
        </p:nvSpPr>
        <p:spPr>
          <a:xfrm>
            <a:off x="548640" y="1965960"/>
            <a:ext cx="2084832" cy="1325880"/>
          </a:xfrm>
          <a:prstGeom prst="roundRect">
            <a:avLst>
              <a:gd name="adj" fmla="val 965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94944" y="2084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73D2FF"/>
                </a:solidFill>
              </a:rPr>
              <a:t>STEP 1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694944" y="230428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Engagement Showcase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94944" y="2596896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Ten short screens on a tablet or computer. An enjoyable activity, not a test.</a:t>
            </a:r>
            <a:endParaRPr lang="en-US" sz="1050" dirty="0"/>
          </a:p>
        </p:txBody>
      </p:sp>
      <p:sp>
        <p:nvSpPr>
          <p:cNvPr id="9" name="Step 2"/>
          <p:cNvSpPr/>
          <p:nvPr/>
        </p:nvSpPr>
        <p:spPr>
          <a:xfrm>
            <a:off x="2743200" y="1965960"/>
            <a:ext cx="2084832" cy="1325880"/>
          </a:xfrm>
          <a:prstGeom prst="roundRect">
            <a:avLst>
              <a:gd name="adj" fmla="val 9655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2889504" y="2084832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C08CFF"/>
                </a:solidFill>
              </a:rPr>
              <a:t>STEP 2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2889504" y="230428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bg1"/>
                </a:solidFill>
              </a:rPr>
              <a:t>Engagement Profile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2889504" y="2596896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Record what you observed. Connect recommends the best-fit activities.</a:t>
            </a:r>
            <a:endParaRPr lang="en-US" sz="1050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511296"/>
            <a:ext cx="201168" cy="201168"/>
          </a:xfrm>
          <a:prstGeom prst="rect">
            <a:avLst/>
          </a:prstGeom>
        </p:spPr>
      </p:pic>
      <p:sp>
        <p:nvSpPr>
          <p:cNvPr id="14" name="Text 11"/>
          <p:cNvSpPr txBox="1"/>
          <p:nvPr/>
        </p:nvSpPr>
        <p:spPr>
          <a:xfrm>
            <a:off x="868680" y="3493008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Done in one short session.</a:t>
            </a:r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 About five minutes with the participant.</a:t>
            </a:r>
            <a:endParaRPr lang="en-US" sz="115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95344"/>
            <a:ext cx="201168" cy="20116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868680" y="3877056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Needing help never lowers a score.</a:t>
            </a:r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 It shapes how to support them.</a:t>
            </a:r>
            <a:endParaRPr lang="en-US" sz="115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279392"/>
            <a:ext cx="201168" cy="20116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868680" y="4261104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Online or on paper.</a:t>
            </a:r>
            <a:pPr indent="0" marL="0">
              <a:buNone/>
            </a:pPr>
            <a:r>
              <a:rPr lang="en-US" sz="1150" dirty="0">
                <a:solidFill>
                  <a:schemeClr val="bg2"/>
                </a:solidFill>
              </a:rPr>
              <a:t> Email the profile, or print and save it.</a:t>
            </a:r>
            <a:endParaRPr lang="en-US" sz="1150" dirty="0"/>
          </a:p>
        </p:txBody>
      </p:sp>
      <p:pic>
        <p:nvPicPr>
          <p:cNvPr id="19" name="Page scoring 1" descr="Scoring page: Photo Gallery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0000">
            <a:off x="5074920" y="1234440"/>
            <a:ext cx="1874520" cy="2425849"/>
          </a:xfrm>
          <a:prstGeom prst="rect">
            <a:avLst/>
          </a:prstGeom>
        </p:spPr>
      </p:pic>
      <p:pic>
        <p:nvPicPr>
          <p:cNvPr id="20" name="Page scoring 2" descr="Scoring page: It’s Your Choice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">
            <a:off x="6903720" y="1234440"/>
            <a:ext cx="1874520" cy="2425849"/>
          </a:xfrm>
          <a:prstGeom prst="rect">
            <a:avLst/>
          </a:prstGeom>
        </p:spPr>
      </p:pic>
      <p:pic>
        <p:nvPicPr>
          <p:cNvPr id="21" name="Page cover" descr="Engagement Assessment staff guide cover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540000">
            <a:off x="5943600" y="1051560"/>
            <a:ext cx="1874520" cy="242584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SAMPLE COMPLETED SUMMARY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A clear plan for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every person</a:t>
            </a:r>
            <a:endParaRPr lang="en-US" sz="2800" dirty="0"/>
          </a:p>
        </p:txBody>
      </p:sp>
      <p:sp>
        <p:nvSpPr>
          <p:cNvPr id="4" name="Callout 1"/>
          <p:cNvSpPr/>
          <p:nvPr/>
        </p:nvSpPr>
        <p:spPr>
          <a:xfrm>
            <a:off x="548640" y="1417320"/>
            <a:ext cx="4206240" cy="694944"/>
          </a:xfrm>
          <a:prstGeom prst="roundRect">
            <a:avLst>
              <a:gd name="adj" fmla="val 18421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5" name="Callout number 1"/>
          <p:cNvSpPr/>
          <p:nvPr/>
        </p:nvSpPr>
        <p:spPr>
          <a:xfrm>
            <a:off x="694944" y="1572768"/>
            <a:ext cx="292608" cy="29260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94944" y="15727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508760"/>
            <a:ext cx="3520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Every activity type, scored 0 to 10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1746504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Green means a good option to try. Yellow means try it with adaptations.</a:t>
            </a:r>
            <a:endParaRPr lang="en-US" sz="1000" dirty="0"/>
          </a:p>
        </p:txBody>
      </p:sp>
      <p:sp>
        <p:nvSpPr>
          <p:cNvPr id="9" name="Callout 2"/>
          <p:cNvSpPr/>
          <p:nvPr/>
        </p:nvSpPr>
        <p:spPr>
          <a:xfrm>
            <a:off x="548640" y="2203704"/>
            <a:ext cx="4206240" cy="694944"/>
          </a:xfrm>
          <a:prstGeom prst="roundRect">
            <a:avLst>
              <a:gd name="adj" fmla="val 18421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0" name="Callout number 2"/>
          <p:cNvSpPr/>
          <p:nvPr/>
        </p:nvSpPr>
        <p:spPr>
          <a:xfrm>
            <a:off x="694944" y="2359152"/>
            <a:ext cx="292608" cy="29260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94944" y="235915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2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" y="2295144"/>
            <a:ext cx="3520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Grouped by level, with support tips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253288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Each activity lists simple ways to help, like step-by-step cues or extra time.</a:t>
            </a:r>
            <a:endParaRPr lang="en-US" sz="1000" dirty="0"/>
          </a:p>
        </p:txBody>
      </p:sp>
      <p:sp>
        <p:nvSpPr>
          <p:cNvPr id="14" name="Callout 3"/>
          <p:cNvSpPr/>
          <p:nvPr/>
        </p:nvSpPr>
        <p:spPr>
          <a:xfrm>
            <a:off x="548640" y="2990088"/>
            <a:ext cx="4206240" cy="694944"/>
          </a:xfrm>
          <a:prstGeom prst="roundRect">
            <a:avLst>
              <a:gd name="adj" fmla="val 18421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5" name="Callout number 3"/>
          <p:cNvSpPr/>
          <p:nvPr/>
        </p:nvSpPr>
        <p:spPr>
          <a:xfrm>
            <a:off x="694944" y="3145536"/>
            <a:ext cx="292608" cy="292608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94944" y="314553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bg1"/>
                </a:solidFill>
              </a:rPr>
              <a:t>3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" y="3081528"/>
            <a:ext cx="3520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This person’s abilities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3319272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What they did well, in plain language, from viewing photos to finishing familiar phrases.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48640" y="3886200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DDF5E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48640" y="3886200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6B33"/>
                </a:solidFill>
              </a:rPr>
              <a:t>7–10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207008" y="3886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Good option to try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2697480" y="3886200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FFF2C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2697480" y="3886200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7A5600"/>
                </a:solidFill>
              </a:rPr>
              <a:t>4–6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3355848" y="388620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Try with adaptations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4251960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FBE0E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48640" y="4251960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8E2C2C"/>
                </a:solidFill>
              </a:rPr>
              <a:t>0–3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1207008" y="42519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Less promising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697480" y="4251960"/>
            <a:ext cx="566928" cy="256032"/>
          </a:xfrm>
          <a:prstGeom prst="roundRect">
            <a:avLst>
              <a:gd name="adj" fmla="val 50000"/>
            </a:avLst>
          </a:prstGeom>
          <a:solidFill>
            <a:srgbClr val="E4E8F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2697480" y="4251960"/>
            <a:ext cx="56692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3B4761"/>
                </a:solidFill>
              </a:rPr>
              <a:t>—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3355848" y="4251960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More observations needed</a:t>
            </a:r>
            <a:endParaRPr lang="en-US" sz="1000" dirty="0"/>
          </a:p>
        </p:txBody>
      </p:sp>
      <p:pic>
        <p:nvPicPr>
          <p:cNvPr id="31" name="Sample summary" descr="Sample Engagement Summary with activity scores by level and the participant’s abiliti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84093" y="1325880"/>
            <a:ext cx="3011267" cy="3429000"/>
          </a:xfrm>
          <a:prstGeom prst="rect">
            <a:avLst/>
          </a:prstGeom>
        </p:spPr>
      </p:pic>
      <p:sp>
        <p:nvSpPr>
          <p:cNvPr id="32" name="Pin 1"/>
          <p:cNvSpPr/>
          <p:nvPr/>
        </p:nvSpPr>
        <p:spPr>
          <a:xfrm>
            <a:off x="6440651" y="2481453"/>
            <a:ext cx="274320" cy="27432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6440651" y="2481453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1</a:t>
            </a:r>
            <a:endParaRPr lang="en-US" sz="1000" dirty="0"/>
          </a:p>
        </p:txBody>
      </p:sp>
      <p:sp>
        <p:nvSpPr>
          <p:cNvPr id="34" name="Pin 2"/>
          <p:cNvSpPr/>
          <p:nvPr/>
        </p:nvSpPr>
        <p:spPr>
          <a:xfrm>
            <a:off x="7413290" y="2320290"/>
            <a:ext cx="274320" cy="27432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7413290" y="232029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2</a:t>
            </a:r>
            <a:endParaRPr lang="en-US" sz="1000" dirty="0"/>
          </a:p>
        </p:txBody>
      </p:sp>
      <p:sp>
        <p:nvSpPr>
          <p:cNvPr id="36" name="Pin 3"/>
          <p:cNvSpPr/>
          <p:nvPr/>
        </p:nvSpPr>
        <p:spPr>
          <a:xfrm>
            <a:off x="8349794" y="3877056"/>
            <a:ext cx="274320" cy="274320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8349794" y="387705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3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chemeClr val="accent1"/>
                </a:solidFill>
              </a:rPr>
              <a:t>REPORTING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658368"/>
            <a:ext cx="8046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Connection </a:t>
            </a:r>
            <a:pPr algn="l"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you can see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6187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Know who is connecting, and who we haven’t reached yet. Staff log in and mark who is taking part, with no passwords for participants to remember.</a:t>
            </a:r>
            <a:endParaRPr lang="en-US" sz="1300" dirty="0"/>
          </a:p>
        </p:txBody>
      </p:sp>
      <p:pic>
        <p:nvPicPr>
          <p:cNvPr id="5" name="Report 1" descr="Participant stats for one pers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840" y="1847088"/>
            <a:ext cx="1461920" cy="22402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Each participant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443984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Hours this month and this year, by activity type and level.</a:t>
            </a:r>
            <a:endParaRPr lang="en-US" sz="1000" dirty="0"/>
          </a:p>
        </p:txBody>
      </p:sp>
      <p:pic>
        <p:nvPicPr>
          <p:cNvPr id="8" name="Report 2" descr="Community stats by activity typ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040" y="1847088"/>
            <a:ext cx="1461920" cy="22402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3291840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Your whole community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3291840" y="4443984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See which activities your community uses most.</a:t>
            </a:r>
            <a:endParaRPr lang="en-US" sz="1000" dirty="0"/>
          </a:p>
        </p:txBody>
      </p:sp>
      <p:pic>
        <p:nvPicPr>
          <p:cNvPr id="11" name="Report 3" descr="Participant list with time this month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4240" y="1847088"/>
            <a:ext cx="1461920" cy="22402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035040" y="4206240"/>
            <a:ext cx="2560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Who needs a nudge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6035040" y="4443984"/>
            <a:ext cx="2560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Spot participants with no time logged, so no one is left out.</a:t>
            </a:r>
            <a:endParaRPr lang="en-US" sz="1000" dirty="0"/>
          </a:p>
        </p:txBody>
      </p:sp>
      <p:sp>
        <p:nvSpPr>
          <p:cNvPr id="14" name="Zero-minute highlight"/>
          <p:cNvSpPr/>
          <p:nvPr/>
        </p:nvSpPr>
        <p:spPr>
          <a:xfrm>
            <a:off x="7183627" y="2738719"/>
            <a:ext cx="760198" cy="76170"/>
          </a:xfrm>
          <a:prstGeom prst="roundRect">
            <a:avLst>
              <a:gd name="adj" fmla="val 36014"/>
            </a:avLst>
          </a:prstGeom>
          <a:ln w="19050">
            <a:solidFill>
              <a:srgbClr val="FF9A00"/>
            </a:solidFill>
            <a:prstDash val="solid"/>
          </a:ln>
        </p:spPr>
      </p:sp>
      <p:sp>
        <p:nvSpPr>
          <p:cNvPr id="15" name="Zero-minute highlight"/>
          <p:cNvSpPr/>
          <p:nvPr/>
        </p:nvSpPr>
        <p:spPr>
          <a:xfrm>
            <a:off x="7183627" y="2875377"/>
            <a:ext cx="760198" cy="76170"/>
          </a:xfrm>
          <a:prstGeom prst="roundRect">
            <a:avLst>
              <a:gd name="adj" fmla="val 36014"/>
            </a:avLst>
          </a:prstGeom>
          <a:ln w="19050">
            <a:solidFill>
              <a:srgbClr val="FF9A00"/>
            </a:solidFill>
            <a:prstDash val="solid"/>
          </a:ln>
        </p:spPr>
      </p:sp>
      <p:sp>
        <p:nvSpPr>
          <p:cNvPr id="16" name="Zero-minute highlight"/>
          <p:cNvSpPr/>
          <p:nvPr/>
        </p:nvSpPr>
        <p:spPr>
          <a:xfrm>
            <a:off x="7183627" y="3354796"/>
            <a:ext cx="760198" cy="76170"/>
          </a:xfrm>
          <a:prstGeom prst="roundRect">
            <a:avLst>
              <a:gd name="adj" fmla="val 36014"/>
            </a:avLst>
          </a:prstGeom>
          <a:ln w="19050">
            <a:solidFill>
              <a:srgbClr val="FF9A00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582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3A3C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onnect, by Hopeful Ag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2194560" cy="706454"/>
          </a:xfrm>
          <a:prstGeom prst="rect">
            <a:avLst/>
          </a:prstGeom>
        </p:spPr>
      </p:pic>
      <p:sp>
        <p:nvSpPr>
          <p:cNvPr id="3" name="CTA title"/>
          <p:cNvSpPr txBox="1"/>
          <p:nvPr/>
        </p:nvSpPr>
        <p:spPr>
          <a:xfrm>
            <a:off x="548640" y="102412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See Connect </a:t>
            </a:r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in action</a:t>
            </a:r>
            <a:endParaRPr lang="en-US" sz="3000" dirty="0"/>
          </a:p>
        </p:txBody>
      </p:sp>
      <p:sp>
        <p:nvSpPr>
          <p:cNvPr id="4" name="CTA card"/>
          <p:cNvSpPr/>
          <p:nvPr/>
        </p:nvSpPr>
        <p:spPr>
          <a:xfrm>
            <a:off x="548640" y="1737360"/>
            <a:ext cx="8046720" cy="1325880"/>
          </a:xfrm>
          <a:prstGeom prst="roundRect">
            <a:avLst>
              <a:gd name="adj" fmla="val 13793"/>
            </a:avLst>
          </a:prstGeom>
          <a:solidFill>
            <a:schemeClr val="accent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22960" y="187452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ADCFF"/>
                </a:solidFill>
              </a:rPr>
              <a:t>Scan or visit to book a demo</a:t>
            </a:r>
            <a:endParaRPr lang="en-US" sz="1200" dirty="0"/>
          </a:p>
        </p:txBody>
      </p:sp>
      <p:sp>
        <p:nvSpPr>
          <p:cNvPr id="6" name="Text 3">
            <a:hlinkClick r:id="rId2" tooltip=""/>
          </p:cNvPr>
          <p:cNvSpPr txBox="1"/>
          <p:nvPr/>
        </p:nvSpPr>
        <p:spPr>
          <a:xfrm>
            <a:off x="822960" y="2148840"/>
            <a:ext cx="5943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u="sng" dirty="0">
                <a:solidFill>
                  <a:schemeClr val="bg1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theconnectapp.com/demo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65176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800-392-4870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269480" y="1847088"/>
            <a:ext cx="1115568" cy="1115568"/>
          </a:xfrm>
          <a:prstGeom prst="roundRect">
            <a:avLst>
              <a:gd name="adj" fmla="val 8197"/>
            </a:avLst>
          </a:prstGeom>
          <a:solidFill>
            <a:srgbClr val="FFFFFF"/>
          </a:solidFill>
          <a:ln/>
        </p:spPr>
      </p:sp>
      <p:pic>
        <p:nvPicPr>
          <p:cNvPr id="9" name="QR code" descr="QR code linking to theconnectapp.com/demo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632" y="1920240"/>
            <a:ext cx="969264" cy="969264"/>
          </a:xfrm>
          <a:prstGeom prst="rect">
            <a:avLst/>
          </a:prstGeom>
        </p:spPr>
      </p:pic>
      <p:sp>
        <p:nvSpPr>
          <p:cNvPr id="10" name="Price 1"/>
          <p:cNvSpPr/>
          <p:nvPr/>
        </p:nvSpPr>
        <p:spPr>
          <a:xfrm>
            <a:off x="548640" y="3246120"/>
            <a:ext cx="3931920" cy="1051560"/>
          </a:xfrm>
          <a:prstGeom prst="roundRect">
            <a:avLst>
              <a:gd name="adj" fmla="val 12174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49808" y="3346704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73D2FF"/>
                </a:solidFill>
              </a:rPr>
              <a:t>READING LIBRARY</a:t>
            </a:r>
            <a:endParaRPr lang="en-US" sz="950" dirty="0"/>
          </a:p>
        </p:txBody>
      </p:sp>
      <p:sp>
        <p:nvSpPr>
          <p:cNvPr id="12" name="Text 8"/>
          <p:cNvSpPr txBox="1"/>
          <p:nvPr/>
        </p:nvSpPr>
        <p:spPr>
          <a:xfrm>
            <a:off x="749808" y="356616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$24.99</a:t>
            </a:r>
            <a:pPr indent="0" marL="0">
              <a:buNone/>
            </a:pPr>
            <a:r>
              <a:rPr lang="en-US" sz="1200" dirty="0">
                <a:solidFill>
                  <a:srgbClr val="93A3C4"/>
                </a:solidFill>
              </a:rPr>
              <a:t>/mo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749808" y="396849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450+ readings for groups and one-on-one.</a:t>
            </a:r>
            <a:endParaRPr lang="en-US" sz="1050" dirty="0"/>
          </a:p>
        </p:txBody>
      </p:sp>
      <p:sp>
        <p:nvSpPr>
          <p:cNvPr id="14" name="Price 2"/>
          <p:cNvSpPr/>
          <p:nvPr/>
        </p:nvSpPr>
        <p:spPr>
          <a:xfrm>
            <a:off x="4663440" y="3246120"/>
            <a:ext cx="3931920" cy="1051560"/>
          </a:xfrm>
          <a:prstGeom prst="roundRect">
            <a:avLst>
              <a:gd name="adj" fmla="val 12174"/>
            </a:avLst>
          </a:prstGeom>
          <a:solidFill>
            <a:schemeClr val="tx2"/>
          </a:solidFill>
          <a:ln w="9525">
            <a:solidFill>
              <a:srgbClr val="33457A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864608" y="3346704"/>
            <a:ext cx="356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C08CFF"/>
                </a:solidFill>
              </a:rPr>
              <a:t>FULL PLATFORM</a:t>
            </a:r>
            <a:endParaRPr lang="en-US" sz="950" dirty="0"/>
          </a:p>
        </p:txBody>
      </p:sp>
      <p:sp>
        <p:nvSpPr>
          <p:cNvPr id="16" name="Text 12"/>
          <p:cNvSpPr txBox="1"/>
          <p:nvPr/>
        </p:nvSpPr>
        <p:spPr>
          <a:xfrm>
            <a:off x="4864608" y="356616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</a:rPr>
              <a:t>$49.99</a:t>
            </a:r>
            <a:pPr indent="0" marL="0">
              <a:buNone/>
            </a:pPr>
            <a:r>
              <a:rPr lang="en-US" sz="1200" dirty="0">
                <a:solidFill>
                  <a:srgbClr val="93A3C4"/>
                </a:solidFill>
              </a:rPr>
              <a:t>/mo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4864608" y="396849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1,700+ activities across 12 types, new ones added monthly.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548640" y="4407408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Pricing is per community.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NAAP and CDP members save 10% with code </a:t>
            </a:r>
            <a:pPr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NAAP</a:t>
            </a:r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 or </a:t>
            </a:r>
            <a:pPr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CDP</a:t>
            </a:r>
            <a:pPr indent="0" marL="0">
              <a:buNone/>
            </a:pPr>
            <a:r>
              <a:rPr lang="en-US" sz="1050" dirty="0">
                <a:solidFill>
                  <a:schemeClr val="bg2"/>
                </a:solidFill>
              </a:rPr>
              <a:t>. Discounts available for organizations with multiple communities.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nect by Hopeful Aging">
  <a:themeElements>
    <a:clrScheme name="Connect by Hopeful Aging">
      <a:dk1>
        <a:srgbClr val="141E3A"/>
      </a:dk1>
      <a:lt1>
        <a:srgbClr val="FFFFFF"/>
      </a:lt1>
      <a:dk2>
        <a:srgbClr val="22315C"/>
      </a:dk2>
      <a:lt2>
        <a:srgbClr val="C5D0E3"/>
      </a:lt2>
      <a:accent1>
        <a:srgbClr val="73D2FF"/>
      </a:accent1>
      <a:accent2>
        <a:srgbClr val="7E1EFF"/>
      </a:accent2>
      <a:accent3>
        <a:srgbClr val="FF9A00"/>
      </a:accent3>
      <a:accent4>
        <a:srgbClr val="3E8BFF"/>
      </a:accent4>
      <a:accent5>
        <a:srgbClr val="C08CFF"/>
      </a:accent5>
      <a:accent6>
        <a:srgbClr val="22C55E"/>
      </a:accent6>
      <a:hlink>
        <a:srgbClr val="73D2FF"/>
      </a:hlink>
      <a:folHlink>
        <a:srgbClr val="C08CFF"/>
      </a:folHlink>
    </a:clrScheme>
    <a:fontScheme name="Connect by Hopeful Aging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Hopeful Aging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Connect</dc:title>
  <dc:subject>PptxGenJS Presentation</dc:subject>
  <dc:creator>Hopeful Aging</dc:creator>
  <cp:lastModifiedBy>Hopeful Aging</cp:lastModifiedBy>
  <cp:revision>1</cp:revision>
  <dcterms:created xsi:type="dcterms:W3CDTF">2026-11-03T15:30:49Z</dcterms:created>
  <dcterms:modified xsi:type="dcterms:W3CDTF">2026-11-03T15:30:49Z</dcterms:modified>
</cp:coreProperties>
</file>